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7" r:id="rId9"/>
    <p:sldId id="272" r:id="rId10"/>
    <p:sldId id="268" r:id="rId11"/>
    <p:sldId id="261" r:id="rId12"/>
    <p:sldId id="262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44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68E49-6650-4A01-9A5F-F238E3377867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39D7E-D284-4D3C-A921-C5B41D3004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05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9AB2930-DBCB-4ECA-B787-C685C62B0469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C880F72-96D1-4FD8-81C9-3131340DA6E7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zsprovaznicka@seznam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556792"/>
            <a:ext cx="7640544" cy="4536504"/>
          </a:xfrm>
        </p:spPr>
        <p:txBody>
          <a:bodyPr/>
          <a:lstStyle/>
          <a:p>
            <a:r>
              <a:rPr lang="cs-CZ" dirty="0" smtClean="0"/>
              <a:t>                                  Název projektu</a:t>
            </a:r>
          </a:p>
          <a:p>
            <a:endParaRPr lang="cs-CZ" dirty="0"/>
          </a:p>
          <a:p>
            <a:r>
              <a:rPr lang="cs-CZ" sz="3200" b="1" dirty="0" smtClean="0"/>
              <a:t>Cesta k vědě poznáním všemi smysly II</a:t>
            </a:r>
            <a:endParaRPr lang="cs-CZ" sz="3200" b="1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84984"/>
            <a:ext cx="4117113" cy="238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09320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7999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640544" cy="4536504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cs-CZ" sz="2800" b="1" dirty="0">
                <a:solidFill>
                  <a:schemeClr val="tx1"/>
                </a:solidFill>
              </a:rPr>
              <a:t>Aktivity </a:t>
            </a:r>
            <a:r>
              <a:rPr lang="cs-CZ" sz="2800" b="1" dirty="0" smtClean="0">
                <a:solidFill>
                  <a:schemeClr val="tx1"/>
                </a:solidFill>
              </a:rPr>
              <a:t>– čtenářská gramotnost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č</a:t>
            </a:r>
            <a:r>
              <a:rPr lang="cs-CZ" sz="1800" b="1" dirty="0" smtClean="0">
                <a:solidFill>
                  <a:schemeClr val="tx1"/>
                </a:solidFill>
              </a:rPr>
              <a:t>tenářské dílny – tvorba textů, orientace v odborném textu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rezentace výstupů projektů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ublikování  v almanachu, školním časopise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s</a:t>
            </a:r>
            <a:r>
              <a:rPr lang="cs-CZ" sz="1800" b="1" dirty="0" smtClean="0">
                <a:solidFill>
                  <a:schemeClr val="tx1"/>
                </a:solidFill>
              </a:rPr>
              <a:t>etkání s odborníky – novináři, spisovateli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l</a:t>
            </a:r>
            <a:r>
              <a:rPr lang="cs-CZ" sz="1800" b="1" dirty="0" smtClean="0">
                <a:solidFill>
                  <a:schemeClr val="tx1"/>
                </a:solidFill>
              </a:rPr>
              <a:t>iterární akce „čtení pro radost“ – spolupráce starších žáků s mladšími</a:t>
            </a:r>
            <a:endParaRPr lang="cs-CZ" sz="1800" b="1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02953"/>
            <a:ext cx="3672408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11700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4714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772816"/>
            <a:ext cx="7640544" cy="5085184"/>
          </a:xfrm>
        </p:spPr>
        <p:txBody>
          <a:bodyPr>
            <a:normAutofit fontScale="25000" lnSpcReduction="20000"/>
          </a:bodyPr>
          <a:lstStyle/>
          <a:p>
            <a:pPr>
              <a:buClr>
                <a:schemeClr val="tx1"/>
              </a:buClr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                  </a:t>
            </a:r>
          </a:p>
          <a:p>
            <a:pPr>
              <a:buClr>
                <a:schemeClr val="tx1"/>
              </a:buClr>
              <a:buSzPct val="100000"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cs-CZ" sz="11200" b="1" dirty="0" smtClean="0">
                <a:solidFill>
                  <a:schemeClr val="tx1"/>
                </a:solidFill>
              </a:rPr>
              <a:t>Místa aktivit</a:t>
            </a:r>
          </a:p>
          <a:p>
            <a:pPr>
              <a:buClr>
                <a:schemeClr val="tx1"/>
              </a:buClr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cs-CZ" sz="24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ZŠ Provaznická </a:t>
            </a: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VŠB Ostrava</a:t>
            </a: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SPŠCH akademika Heyrovského</a:t>
            </a: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Svět vědy  a techniky v Ostravě Vítkovicích</a:t>
            </a: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Pevnost poznání v Olomouci (interaktivní muzeum  vědy)</a:t>
            </a: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IQLANDIA Liberec ( svět experimentů  a chytré zábavy)</a:t>
            </a:r>
          </a:p>
          <a:p>
            <a:pPr marL="342900" indent="-342900">
              <a:lnSpc>
                <a:spcPct val="17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7200" b="1" dirty="0">
                <a:solidFill>
                  <a:schemeClr val="tx1"/>
                </a:solidFill>
              </a:rPr>
              <a:t>Beskydy, Jeseníky, Předmostí u Přerova, Dům přírody Poodří, Dům přírody Litovelského Pomoraví (pozorování ekosystému), 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</a:t>
            </a: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09" y="1556792"/>
            <a:ext cx="3552392" cy="2664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475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123801"/>
            <a:ext cx="7640544" cy="4321423"/>
          </a:xfrm>
        </p:spPr>
        <p:txBody>
          <a:bodyPr>
            <a:normAutofit fontScale="77500" lnSpcReduction="20000"/>
          </a:bodyPr>
          <a:lstStyle/>
          <a:p>
            <a:pPr algn="ctr">
              <a:buClr>
                <a:schemeClr val="tx1"/>
              </a:buClr>
              <a:buSzPct val="100000"/>
            </a:pPr>
            <a:endParaRPr lang="cs-CZ" sz="2800" b="1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3300" b="1" dirty="0" smtClean="0">
                <a:solidFill>
                  <a:schemeClr val="tx1"/>
                </a:solidFill>
              </a:rPr>
              <a:t>Výstupy projektu</a:t>
            </a:r>
            <a:endParaRPr lang="cs-CZ" sz="3300" b="1" dirty="0">
              <a:solidFill>
                <a:schemeClr val="tx1"/>
              </a:solidFill>
            </a:endParaRPr>
          </a:p>
          <a:p>
            <a:pPr marL="342900" indent="-342900">
              <a:lnSpc>
                <a:spcPct val="16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</a:rPr>
              <a:t>rozšíření teoretických znalostí a praktických dovedností žáků v technické a přírodovědné oblasti</a:t>
            </a:r>
          </a:p>
          <a:p>
            <a:pPr marL="342900" indent="-342900">
              <a:lnSpc>
                <a:spcPct val="16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</a:rPr>
              <a:t>navázání kontaktů a prohloubení spolupráce s odborníky</a:t>
            </a:r>
          </a:p>
          <a:p>
            <a:pPr marL="342900" indent="-342900">
              <a:lnSpc>
                <a:spcPct val="16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</a:rPr>
              <a:t>konstruování a naprogramování jednoduchého stroje, alternativního zdroje energie, složitějšího elektronického obvodu</a:t>
            </a:r>
          </a:p>
          <a:p>
            <a:pPr marL="342900" indent="-342900">
              <a:lnSpc>
                <a:spcPct val="16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</a:rPr>
              <a:t>protokoly z badatelských aktivit </a:t>
            </a:r>
          </a:p>
          <a:p>
            <a:pPr marL="342900" indent="-342900">
              <a:lnSpc>
                <a:spcPct val="16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900" b="1" dirty="0">
                <a:solidFill>
                  <a:schemeClr val="tx1"/>
                </a:solidFill>
              </a:rPr>
              <a:t>prezentace v </a:t>
            </a:r>
            <a:r>
              <a:rPr lang="cs-CZ" sz="1900" b="1" dirty="0" smtClean="0">
                <a:solidFill>
                  <a:schemeClr val="tx1"/>
                </a:solidFill>
              </a:rPr>
              <a:t>médiích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1900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900" dirty="0" smtClean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</a:t>
            </a:r>
            <a:r>
              <a:rPr lang="cs-CZ" sz="900" dirty="0">
                <a:solidFill>
                  <a:schemeClr val="bg1">
                    <a:lumMod val="50000"/>
                  </a:schemeClr>
                </a:solidFill>
              </a:rPr>
              <a:t>univerzity</a:t>
            </a:r>
            <a:br>
              <a:rPr lang="cs-CZ" sz="9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9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9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900" dirty="0" smtClean="0">
                <a:solidFill>
                  <a:schemeClr val="bg1">
                    <a:lumMod val="50000"/>
                  </a:schemeClr>
                </a:solidFill>
              </a:rPr>
              <a:t>TALENTMANAGEMENT</a:t>
            </a:r>
            <a:endParaRPr lang="cs-CZ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2875"/>
            <a:ext cx="4005263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69102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75698" y="1123801"/>
            <a:ext cx="7640544" cy="4969495"/>
          </a:xfrm>
        </p:spPr>
        <p:txBody>
          <a:bodyPr>
            <a:normAutofit fontScale="77500" lnSpcReduction="20000"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buClr>
                <a:schemeClr val="tx1"/>
              </a:buClr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4000" b="1" dirty="0" smtClean="0">
                <a:solidFill>
                  <a:schemeClr val="tx1"/>
                </a:solidFill>
              </a:rPr>
              <a:t>Děkuji za pozornost</a:t>
            </a:r>
          </a:p>
          <a:p>
            <a:pPr algn="ctr">
              <a:buClr>
                <a:schemeClr val="tx1"/>
              </a:buClr>
              <a:buSzPct val="100000"/>
            </a:pPr>
            <a:endParaRPr lang="cs-CZ" sz="4000" b="1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4000" b="1" dirty="0" smtClean="0">
                <a:solidFill>
                  <a:schemeClr val="tx1"/>
                </a:solidFill>
              </a:rPr>
              <a:t>9.3.2018</a:t>
            </a:r>
          </a:p>
          <a:p>
            <a:pPr algn="ctr">
              <a:buClr>
                <a:schemeClr val="tx1"/>
              </a:buClr>
              <a:buSzPct val="100000"/>
            </a:pPr>
            <a:endParaRPr lang="cs-CZ" sz="2400" b="1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endParaRPr lang="cs-CZ" sz="2400" b="1" dirty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r>
              <a:rPr lang="cs-CZ" sz="2400" b="1" dirty="0" smtClean="0">
                <a:solidFill>
                  <a:schemeClr val="tx1"/>
                </a:solidFill>
              </a:rPr>
              <a:t>Mgr. Libuše Přikrylová</a:t>
            </a:r>
          </a:p>
          <a:p>
            <a:pPr>
              <a:buClr>
                <a:schemeClr val="tx1"/>
              </a:buClr>
              <a:buSzPct val="100000"/>
            </a:pPr>
            <a:r>
              <a:rPr lang="cs-CZ" sz="2400" b="1" dirty="0" smtClean="0">
                <a:solidFill>
                  <a:schemeClr val="tx1"/>
                </a:solidFill>
                <a:hlinkClick r:id="rId2"/>
              </a:rPr>
              <a:t>zsprovaznicka@seznam.cz</a:t>
            </a:r>
            <a:endParaRPr lang="cs-CZ" sz="2400" b="1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SzPct val="100000"/>
            </a:pPr>
            <a:r>
              <a:rPr lang="cs-CZ" sz="2400" b="1" dirty="0" smtClean="0">
                <a:solidFill>
                  <a:schemeClr val="tx1"/>
                </a:solidFill>
              </a:rPr>
              <a:t>Tel: 596789850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TALENTMANAGEMENT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309320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916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556792"/>
            <a:ext cx="7640544" cy="4536504"/>
          </a:xfrm>
        </p:spPr>
        <p:txBody>
          <a:bodyPr/>
          <a:lstStyle/>
          <a:p>
            <a:pPr algn="ctr"/>
            <a:r>
              <a:rPr lang="cs-CZ" sz="2800" b="1" dirty="0" smtClean="0"/>
              <a:t>Na co navazujeme na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úspěchy našich žáků - přední místa v soutěžích (astronomické, literární, technické, matematické, aj.)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dlouhodobou práci s nadanými žáky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d</a:t>
            </a:r>
            <a:r>
              <a:rPr lang="cs-CZ" sz="1800" b="1" dirty="0" smtClean="0">
                <a:solidFill>
                  <a:schemeClr val="tx1"/>
                </a:solidFill>
              </a:rPr>
              <a:t>louhodobou spolupráci s Mensou ČR, PF OU, VŠB SPŠCH aj.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bohaté zkušenosti s vedením projektů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loňský projekt „Cesta k vědě poznáním všemi smysly I.“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1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5224"/>
            <a:ext cx="4125852" cy="2322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22342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3107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556792"/>
            <a:ext cx="7640544" cy="5301208"/>
          </a:xfrm>
        </p:spPr>
        <p:txBody>
          <a:bodyPr/>
          <a:lstStyle/>
          <a:p>
            <a:pPr algn="ctr"/>
            <a:r>
              <a:rPr lang="cs-CZ" sz="2800" b="1" dirty="0" smtClean="0"/>
              <a:t>Cíl projektu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2000" b="1" dirty="0">
                <a:solidFill>
                  <a:schemeClr val="tx1"/>
                </a:solidFill>
              </a:rPr>
              <a:t>r</a:t>
            </a:r>
            <a:r>
              <a:rPr lang="cs-CZ" sz="2000" b="1" dirty="0" smtClean="0">
                <a:solidFill>
                  <a:schemeClr val="tx1"/>
                </a:solidFill>
              </a:rPr>
              <a:t>ozvoj a podpora praktických a badatelských aktivit žáků v technických a přírodních vědách</a:t>
            </a:r>
            <a:endParaRPr lang="cs-CZ" sz="2000" b="1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6330929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870" y="285293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77697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53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556792"/>
            <a:ext cx="7640544" cy="4536504"/>
          </a:xfrm>
        </p:spPr>
        <p:txBody>
          <a:bodyPr/>
          <a:lstStyle/>
          <a:p>
            <a:pPr algn="ctr"/>
            <a:r>
              <a:rPr lang="cs-CZ" sz="2800" b="1" dirty="0" smtClean="0"/>
              <a:t>Cesta k dosažení cíle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roškolení pedagogů v oblasti práce s nadanými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odpora a identifikace nadaných a talentovaných žáků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k</a:t>
            </a:r>
            <a:r>
              <a:rPr lang="cs-CZ" sz="1800" b="1" dirty="0" smtClean="0">
                <a:solidFill>
                  <a:schemeClr val="tx1"/>
                </a:solidFill>
              </a:rPr>
              <a:t>oordinace práce s nadanými ve škole – koordinátor nadání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s</a:t>
            </a:r>
            <a:r>
              <a:rPr lang="cs-CZ" sz="1800" b="1" dirty="0" smtClean="0">
                <a:solidFill>
                  <a:schemeClr val="tx1"/>
                </a:solidFill>
              </a:rPr>
              <a:t>polupráce s odborníky, VŠ, SŠ, stáže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s</a:t>
            </a:r>
            <a:r>
              <a:rPr lang="cs-CZ" sz="1800" b="1" dirty="0" smtClean="0">
                <a:solidFill>
                  <a:schemeClr val="tx1"/>
                </a:solidFill>
              </a:rPr>
              <a:t>dílení dobré praxe – výměna zkušeností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26819"/>
            <a:ext cx="3592590" cy="269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26819"/>
            <a:ext cx="4397067" cy="247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075" y="6380162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2334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123801"/>
            <a:ext cx="7640544" cy="41053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800" b="1" dirty="0" smtClean="0">
                <a:solidFill>
                  <a:schemeClr val="tx1"/>
                </a:solidFill>
              </a:rPr>
              <a:t>Aktivity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sledování </a:t>
            </a:r>
            <a:r>
              <a:rPr lang="cs-CZ" sz="1800" b="1" dirty="0">
                <a:solidFill>
                  <a:schemeClr val="tx1"/>
                </a:solidFill>
              </a:rPr>
              <a:t>změn ekosystému 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terénní činnosti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vědecký </a:t>
            </a:r>
            <a:r>
              <a:rPr lang="cs-CZ" sz="1800" b="1" dirty="0">
                <a:solidFill>
                  <a:schemeClr val="tx1"/>
                </a:solidFill>
              </a:rPr>
              <a:t>camp pro </a:t>
            </a:r>
            <a:r>
              <a:rPr lang="cs-CZ" sz="1800" b="1" dirty="0" smtClean="0">
                <a:solidFill>
                  <a:schemeClr val="tx1"/>
                </a:solidFill>
              </a:rPr>
              <a:t>žáky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49696"/>
            <a:ext cx="1432717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1793"/>
            <a:ext cx="4140322" cy="31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87" y="3068960"/>
            <a:ext cx="4224469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198773"/>
            <a:ext cx="2700561" cy="152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3969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123801"/>
            <a:ext cx="7640544" cy="41053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800" b="1" dirty="0" smtClean="0">
                <a:solidFill>
                  <a:schemeClr val="tx1"/>
                </a:solidFill>
              </a:rPr>
              <a:t>Aktivity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fyzikálně </a:t>
            </a:r>
            <a:r>
              <a:rPr lang="cs-CZ" sz="1800" b="1" dirty="0">
                <a:solidFill>
                  <a:schemeClr val="tx1"/>
                </a:solidFill>
              </a:rPr>
              <a:t>chemické </a:t>
            </a:r>
            <a:r>
              <a:rPr lang="cs-CZ" sz="1800" b="1" dirty="0" smtClean="0">
                <a:solidFill>
                  <a:schemeClr val="tx1"/>
                </a:solidFill>
              </a:rPr>
              <a:t>pokusy</a:t>
            </a:r>
            <a:endParaRPr lang="cs-CZ" sz="1800" b="1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měření</a:t>
            </a:r>
            <a:r>
              <a:rPr lang="cs-CZ" sz="1800" b="1" dirty="0">
                <a:solidFill>
                  <a:schemeClr val="tx1"/>
                </a:solidFill>
              </a:rPr>
              <a:t>, vyhodnocování, zpracovávání dat, vyvozování závěrů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aktivity v odborných laboratořích 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49696"/>
            <a:ext cx="1432717" cy="369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2308"/>
            <a:ext cx="4392488" cy="329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147" y="3818044"/>
            <a:ext cx="4499436" cy="253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182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1896" y="1123801"/>
            <a:ext cx="7640544" cy="4105399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SzPct val="100000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800" b="1" dirty="0" smtClean="0">
                <a:solidFill>
                  <a:schemeClr val="tx1"/>
                </a:solidFill>
              </a:rPr>
              <a:t>Aktivity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k</a:t>
            </a:r>
            <a:r>
              <a:rPr lang="cs-CZ" sz="1800" b="1" dirty="0" smtClean="0">
                <a:solidFill>
                  <a:schemeClr val="tx1"/>
                </a:solidFill>
              </a:rPr>
              <a:t>onstrukce strojů  a jejich programování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konstrukce elektronického obvodu, alternativního zdroje energie</a:t>
            </a: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>
              <a:buClr>
                <a:schemeClr val="tx1"/>
              </a:buClr>
              <a:buSzPct val="100000"/>
              <a:buFont typeface="Wingdings" pitchFamily="2" charset="2"/>
              <a:buChar char="Ø"/>
            </a:pPr>
            <a:endParaRPr lang="cs-CZ" sz="2400" dirty="0" smtClean="0">
              <a:solidFill>
                <a:schemeClr val="tx1"/>
              </a:solidFill>
            </a:endParaRPr>
          </a:p>
          <a:p>
            <a:pPr algn="ctr">
              <a:buClr>
                <a:schemeClr val="tx1"/>
              </a:buClr>
              <a:buSzPct val="100000"/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cs-CZ" sz="1400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81" y="3711002"/>
            <a:ext cx="5076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78596"/>
            <a:ext cx="4389437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5939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90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640544" cy="4536504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cs-CZ" sz="2800" b="1" dirty="0" smtClean="0">
                <a:solidFill>
                  <a:schemeClr val="tx1"/>
                </a:solidFill>
              </a:rPr>
              <a:t>Aktivity</a:t>
            </a:r>
            <a:endParaRPr lang="cs-CZ" sz="2800" dirty="0">
              <a:solidFill>
                <a:schemeClr val="tx1"/>
              </a:solidFill>
            </a:endParaRP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t</a:t>
            </a:r>
            <a:r>
              <a:rPr lang="cs-CZ" sz="1800" b="1" dirty="0" smtClean="0">
                <a:solidFill>
                  <a:schemeClr val="tx1"/>
                </a:solidFill>
              </a:rPr>
              <a:t>ematická odpoledne 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cs-CZ" sz="1800" b="1" dirty="0" smtClean="0">
                <a:solidFill>
                  <a:schemeClr val="tx1"/>
                </a:solidFill>
              </a:rPr>
              <a:t>badatelské dny a víkendy</a:t>
            </a:r>
          </a:p>
          <a:p>
            <a:pPr marL="342900" indent="-342900">
              <a:buClrTx/>
              <a:buFont typeface="Wingdings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s</a:t>
            </a:r>
            <a:r>
              <a:rPr lang="cs-CZ" sz="1800" b="1" dirty="0" smtClean="0">
                <a:solidFill>
                  <a:schemeClr val="tx1"/>
                </a:solidFill>
              </a:rPr>
              <a:t>dílení dobré praxe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318373"/>
            <a:ext cx="1432719" cy="36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25" y="3449433"/>
            <a:ext cx="5076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0280"/>
            <a:ext cx="4021963" cy="301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513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7640544" cy="4536504"/>
          </a:xfrm>
        </p:spPr>
        <p:txBody>
          <a:bodyPr>
            <a:normAutofit/>
          </a:bodyPr>
          <a:lstStyle/>
          <a:p>
            <a:pPr algn="ctr">
              <a:buClr>
                <a:schemeClr val="tx1"/>
              </a:buClr>
              <a:buSzPct val="100000"/>
            </a:pPr>
            <a:r>
              <a:rPr lang="cs-CZ" sz="2800" b="1" dirty="0" smtClean="0">
                <a:solidFill>
                  <a:schemeClr val="tx1"/>
                </a:solidFill>
              </a:rPr>
              <a:t>Aktivity</a:t>
            </a:r>
            <a:endParaRPr lang="cs-CZ" sz="2800" dirty="0">
              <a:solidFill>
                <a:schemeClr val="tx1"/>
              </a:solidFill>
            </a:endParaRP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p</a:t>
            </a:r>
            <a:r>
              <a:rPr lang="cs-CZ" sz="1800" b="1" dirty="0" smtClean="0">
                <a:solidFill>
                  <a:schemeClr val="tx1"/>
                </a:solidFill>
              </a:rPr>
              <a:t>ráce s technickými stavebnicemi – elektřina</a:t>
            </a:r>
          </a:p>
          <a:p>
            <a:pPr marL="285750" indent="-285750">
              <a:buClrTx/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 smtClean="0">
                <a:solidFill>
                  <a:schemeClr val="tx1"/>
                </a:solidFill>
              </a:rPr>
              <a:t>yužití fyzikálních souprav a senzorů – elektromagnetismus, </a:t>
            </a:r>
            <a:r>
              <a:rPr lang="cs-CZ" sz="1800" b="1" dirty="0" err="1" smtClean="0">
                <a:solidFill>
                  <a:schemeClr val="tx1"/>
                </a:solidFill>
              </a:rPr>
              <a:t>Uva</a:t>
            </a:r>
            <a:r>
              <a:rPr lang="cs-CZ" sz="1800" b="1" dirty="0" smtClean="0">
                <a:solidFill>
                  <a:schemeClr val="tx1"/>
                </a:solidFill>
              </a:rPr>
              <a:t>, </a:t>
            </a:r>
            <a:r>
              <a:rPr lang="cs-CZ" sz="1800" b="1" dirty="0" err="1" smtClean="0">
                <a:solidFill>
                  <a:schemeClr val="tx1"/>
                </a:solidFill>
              </a:rPr>
              <a:t>Uvb</a:t>
            </a:r>
            <a:r>
              <a:rPr lang="cs-CZ" sz="1800" b="1" dirty="0" smtClean="0">
                <a:solidFill>
                  <a:schemeClr val="tx1"/>
                </a:solidFill>
              </a:rPr>
              <a:t> záření, teplota, polarizace, optika, spirometr atd. </a:t>
            </a:r>
          </a:p>
          <a:p>
            <a:pPr marL="342900" indent="-342900">
              <a:buFont typeface="Wingdings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cs-CZ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476673"/>
            <a:ext cx="7175351" cy="1008112"/>
          </a:xfrm>
        </p:spPr>
        <p:txBody>
          <a:bodyPr/>
          <a:lstStyle/>
          <a:p>
            <a:pPr algn="ctr"/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>Základní škola Ostrava – Hrabůvka, Provaznická 64, příspěvková organizace, Fakultní škola Ostravské univerzity</a:t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cs-CZ" sz="1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400" dirty="0" smtClean="0">
                <a:solidFill>
                  <a:schemeClr val="bg1">
                    <a:lumMod val="50000"/>
                  </a:schemeClr>
                </a:solidFill>
              </a:rPr>
              <a:t>TALENT MANAGEMENT</a:t>
            </a:r>
            <a:endParaRPr lang="cs-CZ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1" y="404664"/>
            <a:ext cx="857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96" y="3212976"/>
            <a:ext cx="573722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21949"/>
            <a:ext cx="1431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087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540</TotalTime>
  <Words>570</Words>
  <Application>Microsoft Office PowerPoint</Application>
  <PresentationFormat>Předvádění na obrazovce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Aerodynamika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 MANAGEMENT</vt:lpstr>
      <vt:lpstr>Základní škola Ostrava – Hrabůvka, Provaznická 64, příspěvková organizace, Fakultní škola Ostravské univerzity  TALENTMANAGEMENT</vt:lpstr>
      <vt:lpstr>Základní škola Ostrava – Hrabůvka, Provaznická 64, příspěvková organizace, Fakultní škola Ostravské univerzity  TALENTMANAGEMENT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Spravce</dc:creator>
  <cp:lastModifiedBy>Administrator</cp:lastModifiedBy>
  <cp:revision>36</cp:revision>
  <dcterms:created xsi:type="dcterms:W3CDTF">2018-02-03T19:56:23Z</dcterms:created>
  <dcterms:modified xsi:type="dcterms:W3CDTF">2018-03-01T13:37:11Z</dcterms:modified>
</cp:coreProperties>
</file>